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67" r:id="rId4"/>
    <p:sldId id="257" r:id="rId5"/>
    <p:sldId id="258" r:id="rId6"/>
    <p:sldId id="263" r:id="rId7"/>
    <p:sldId id="274" r:id="rId8"/>
    <p:sldId id="259" r:id="rId9"/>
    <p:sldId id="260" r:id="rId10"/>
    <p:sldId id="273" r:id="rId11"/>
    <p:sldId id="262" r:id="rId12"/>
    <p:sldId id="268" r:id="rId13"/>
    <p:sldId id="269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47CC"/>
    <a:srgbClr val="FF0066"/>
    <a:srgbClr val="3333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edsovet.su/_ld/293/28949788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1340768"/>
            <a:ext cx="7200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России)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 17 октября 2013 г. N 1155 г. Москва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дошкольного образования»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99592" y="476672"/>
            <a:ext cx="763284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Monotype Corsiva" pitchFamily="66" charset="0"/>
                <a:cs typeface="Times New Roman" pitchFamily="18" charset="0"/>
              </a:rPr>
              <a:t>Стандарт </a:t>
            </a:r>
            <a:endParaRPr lang="ru-RU" sz="4000" b="1" dirty="0" smtClean="0">
              <a:solidFill>
                <a:srgbClr val="FF0066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Monotype Corsiva" pitchFamily="66" charset="0"/>
                <a:cs typeface="Times New Roman" pitchFamily="18" charset="0"/>
              </a:rPr>
              <a:t>является </a:t>
            </a:r>
            <a:r>
              <a:rPr lang="ru-RU" sz="4000" b="1" dirty="0" smtClean="0">
                <a:solidFill>
                  <a:srgbClr val="FF0066"/>
                </a:solidFill>
                <a:latin typeface="Monotype Corsiva" pitchFamily="66" charset="0"/>
                <a:cs typeface="Times New Roman" pitchFamily="18" charset="0"/>
              </a:rPr>
              <a:t>основой для:</a:t>
            </a:r>
          </a:p>
          <a:p>
            <a:pPr algn="just"/>
            <a:r>
              <a:rPr lang="ru-RU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1) разработки Программы;</a:t>
            </a:r>
          </a:p>
          <a:p>
            <a:pPr algn="just"/>
            <a:r>
              <a:rPr lang="ru-RU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2) разработки вариативных примерных образовательных программ дошкольного образования (далее - примерные программы);</a:t>
            </a:r>
          </a:p>
          <a:p>
            <a:pPr algn="just"/>
            <a:r>
              <a:rPr lang="ru-RU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3) разработки нормативов финансового обеспечения реализации Программы и нормативных затрат на оказание государственной (муниципальной) услуги в сфере дошкольного образования;</a:t>
            </a:r>
          </a:p>
          <a:p>
            <a:pPr algn="just"/>
            <a:r>
              <a:rPr lang="ru-RU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4) объективной оценки соответствия образовательной деятельности Организации требованиям Стандарта;</a:t>
            </a:r>
          </a:p>
          <a:p>
            <a:pPr algn="just"/>
            <a:r>
              <a:rPr lang="ru-RU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5) формирования содержания профессионального образования и дополнительного профессионального образования педагогических работников, а также проведения их аттестации;</a:t>
            </a:r>
          </a:p>
          <a:p>
            <a:pPr algn="just"/>
            <a:r>
              <a:rPr lang="ru-RU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6) оказания 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  <a:endParaRPr lang="ru-RU" b="1" dirty="0">
              <a:solidFill>
                <a:srgbClr val="0447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99592" y="620688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Monotype Corsiva" pitchFamily="66" charset="0"/>
                <a:cs typeface="Times New Roman" pitchFamily="18" charset="0"/>
              </a:rPr>
              <a:t>Стандарт </a:t>
            </a:r>
          </a:p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Monotype Corsiva" pitchFamily="66" charset="0"/>
                <a:cs typeface="Times New Roman" pitchFamily="18" charset="0"/>
              </a:rPr>
              <a:t>разработан на основе</a:t>
            </a:r>
            <a:r>
              <a:rPr lang="ru-RU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Конвенции ООН о правах ребенка, Конституции РФ, законодательства РФ </a:t>
            </a:r>
          </a:p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и обеспечивает возможность учёта региональных, национальных, этнокультурных и других особенностей народов РФ при разработке и реализации Программы Организацией</a:t>
            </a:r>
            <a:endParaRPr lang="ru-RU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83568" y="1124744"/>
            <a:ext cx="806489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Monotype Corsiva" pitchFamily="66" charset="0"/>
                <a:cs typeface="Times New Roman" pitchFamily="18" charset="0"/>
              </a:rPr>
              <a:t>При разработке Стандарта учтены: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особые образовательные потребности отдельных категорий детей, в том числе с ограниченными возможностями здоровья;</a:t>
            </a:r>
            <a:b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-возможности освоения ребёнком Программы на разных этапах её реализации.</a:t>
            </a:r>
            <a:r>
              <a:rPr lang="ru-RU" b="1" dirty="0" smtClean="0">
                <a:solidFill>
                  <a:srgbClr val="0066FF"/>
                </a:solidFill>
              </a:rPr>
              <a:t/>
            </a:r>
            <a:br>
              <a:rPr lang="ru-RU" b="1" dirty="0" smtClean="0">
                <a:solidFill>
                  <a:srgbClr val="0066FF"/>
                </a:solidFill>
              </a:rPr>
            </a:br>
            <a:endParaRPr lang="ru-RU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552" y="548680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Monotype Corsiva" pitchFamily="66" charset="0"/>
                <a:cs typeface="Times New Roman" pitchFamily="18" charset="0"/>
              </a:rPr>
              <a:t>Стандарт утверждает основные принципы:</a:t>
            </a: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поддержки разнообразия детства;</a:t>
            </a:r>
            <a:b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сохранения уникальности и </a:t>
            </a:r>
            <a:r>
              <a:rPr lang="ru-RU" sz="24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дошкольного детства как важного этапа в общем развитии человека;</a:t>
            </a:r>
            <a:b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-полноценного проживания ребёнком всех этапов дошкольного детства, амплификации (обогащения) детского развития;</a:t>
            </a:r>
            <a:b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-создания благоприятной социальной ситуации развития каждого ребёнка в соответствии с его возрастными и индивидуальными особенностями и склонностями.</a:t>
            </a:r>
            <a:endParaRPr lang="ru-RU" sz="24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11560" y="692696"/>
            <a:ext cx="784887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Monotype Corsiva" pitchFamily="66" charset="0"/>
                <a:cs typeface="Times New Roman" pitchFamily="18" charset="0"/>
              </a:rPr>
              <a:t>Образовательные области </a:t>
            </a:r>
          </a:p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Monotype Corsiva" pitchFamily="66" charset="0"/>
                <a:cs typeface="Times New Roman" pitchFamily="18" charset="0"/>
              </a:rPr>
              <a:t>ФГОС ДО</a:t>
            </a:r>
          </a:p>
          <a:p>
            <a:pPr algn="ctr"/>
            <a:endParaRPr lang="ru-RU" sz="2000" b="1" dirty="0" smtClean="0">
              <a:solidFill>
                <a:srgbClr val="FF0066"/>
              </a:solidFill>
              <a:latin typeface="Monotype Corsiva" pitchFamily="66" charset="0"/>
              <a:cs typeface="Times New Roman" pitchFamily="18" charset="0"/>
            </a:endParaRPr>
          </a:p>
          <a:p>
            <a:pPr lvl="0" algn="ctr"/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1.Социально-коммуникативное развитие.</a:t>
            </a:r>
          </a:p>
          <a:p>
            <a:pPr lvl="0" algn="ctr"/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2.Познавательное развитие.</a:t>
            </a:r>
          </a:p>
          <a:p>
            <a:pPr lvl="0" algn="ctr"/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3.Речевое развитие.</a:t>
            </a:r>
          </a:p>
          <a:p>
            <a:pPr lvl="0" algn="ctr"/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4.Художественно-эстетическое развитие.</a:t>
            </a:r>
          </a:p>
          <a:p>
            <a:pPr lvl="0" algn="ctr"/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5.Физическое развитие.</a:t>
            </a:r>
          </a:p>
          <a:p>
            <a:pPr algn="ctr"/>
            <a:endParaRPr lang="ru-RU" sz="4400" dirty="0">
              <a:solidFill>
                <a:srgbClr val="FF00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62391"/>
            <a:ext cx="7920881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Аспекты образовательной среды: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Monotype Corsiva" pitchFamily="66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Предметно-пространственная развивающая.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 взаимодействия со взрослыми.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 взаимодействия с другими детьми.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отношений ребенка к миру, к другим людям, к себе самому.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552" y="1412776"/>
            <a:ext cx="5256584" cy="280076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Спасибо за внимание!</a:t>
            </a:r>
            <a:endParaRPr lang="ru-RU" sz="8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6626" name="Picture 2" descr="http://img1.liveinternet.ru/images/attach/b/4/103/403/103403181_Krasotamalchikcvetuy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412776"/>
            <a:ext cx="4876800" cy="39604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27584" y="1124744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Настоящий федеральный государственный образовательный стандарт дошкольного образования (далее - Стандарт) представляет собой совокупность обязательных требований к дошкольному образованию.</a:t>
            </a:r>
          </a:p>
          <a:p>
            <a:pPr algn="just"/>
            <a:r>
              <a:rPr lang="ru-RU" sz="2000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   Предметом регулирования Стандарта являются отношения в сфере образования, возникающие при реализации образовательной программы дошкольного образования (далее - Программа).</a:t>
            </a:r>
          </a:p>
          <a:p>
            <a:pPr algn="just"/>
            <a:r>
              <a:rPr lang="ru-RU" sz="2000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   Образовательная деятельность по Программе осуществляется организациями, осуществляющими образовательную деятельность, индивидуальными предпринимателями (далее вместе - Организации).</a:t>
            </a:r>
          </a:p>
          <a:p>
            <a:pPr algn="just"/>
            <a:r>
              <a:rPr lang="ru-RU" sz="2000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   Положения настоящего Стандарта могут использоваться родителями (законными представителями) при получении детьми дошкольного образования в форме семейного образования.</a:t>
            </a:r>
            <a:endParaRPr lang="ru-RU" sz="2000" b="1" dirty="0">
              <a:solidFill>
                <a:srgbClr val="0447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-fotki.yandex.ru/get/9514/199469973.1b/0_d42f6_68cd1aaf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43608" y="980728"/>
            <a:ext cx="734481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b="1" u="sng" dirty="0" smtClean="0">
                <a:solidFill>
                  <a:srgbClr val="FF0066"/>
                </a:solidFill>
                <a:latin typeface="Monotype Corsiva" pitchFamily="66" charset="0"/>
              </a:rPr>
              <a:t>ФГОС ДО</a:t>
            </a:r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</a:rPr>
              <a:t>отражает согласованные социально-культурные, общественно- государственные ожидания относительно уровня ДО, которые являются ориентирами для учредителей дошкольных</a:t>
            </a:r>
          </a:p>
          <a:p>
            <a:pPr algn="just"/>
            <a:r>
              <a:rPr lang="ru-RU" sz="3200" b="1" dirty="0" smtClean="0">
                <a:solidFill>
                  <a:srgbClr val="3333FF"/>
                </a:solidFill>
                <a:latin typeface="Times New Roman" pitchFamily="18" charset="0"/>
              </a:rPr>
              <a:t>организаций, специалистов системы образования, семей воспитанников и широкой общественности. </a:t>
            </a:r>
            <a:endParaRPr lang="ru-RU" sz="32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97421" y="620688"/>
            <a:ext cx="6865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Monotype Corsiva" pitchFamily="66" charset="0"/>
              </a:rPr>
              <a:t>ФГОС учитывает следующие ц</a:t>
            </a:r>
            <a:r>
              <a:rPr lang="ru-RU" sz="4000" b="1" dirty="0" smtClean="0">
                <a:solidFill>
                  <a:srgbClr val="FF0066"/>
                </a:solidFill>
                <a:latin typeface="Monotype Corsiva" pitchFamily="66" charset="0"/>
              </a:rPr>
              <a:t>ели</a:t>
            </a:r>
            <a:endParaRPr lang="ru-RU" sz="4000" dirty="0">
              <a:solidFill>
                <a:srgbClr val="FF00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24744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</a:rPr>
              <a:t>-обеспечение государством равенства возможностей для каждого ребёнка в получении качественного дошкольного образования; </a:t>
            </a:r>
          </a:p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</a:rPr>
              <a:t>-обеспечение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 </a:t>
            </a:r>
          </a:p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</a:rPr>
              <a:t>-сохранение единства образовательного пространства Российской Федерации относительно уровня дошкольного образования.</a:t>
            </a:r>
            <a:r>
              <a:rPr lang="ru-RU" sz="2800" dirty="0" smtClean="0">
                <a:latin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19672" y="476672"/>
            <a:ext cx="60757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Monotype Corsiva" pitchFamily="66" charset="0"/>
              </a:rPr>
              <a:t>Основные функции ФГОС ДО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340768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-обеспечение права на качественное дошкольное образование, сохранение единого образовательного пространства в условиях содержательной и организационной вариативности дошкольного образования;</a:t>
            </a:r>
          </a:p>
          <a:p>
            <a:pPr algn="just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дошкольного образования, ориентирующей на приоритет общечеловеческих ценностей, жизни и здоровья ребенка, свободного развития его личности в современном обществе и государстве повышение качества дошкольного образования;</a:t>
            </a:r>
          </a:p>
          <a:p>
            <a:pPr algn="just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критериально-оценочная</a:t>
            </a:r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функция обеспечение преемственности с федеральным государственным образовательным стандартом общего образования, основными общеобразовательными программами общего образования оптимизация образовательных ресурсов.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980728"/>
            <a:ext cx="8892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66"/>
                </a:solidFill>
                <a:latin typeface="Monotype Corsiva" pitchFamily="66" charset="0"/>
                <a:cs typeface="Times New Roman" pitchFamily="18" charset="0"/>
              </a:rPr>
              <a:t>Стандарт включает в себя </a:t>
            </a:r>
          </a:p>
          <a:p>
            <a:pPr algn="ctr"/>
            <a:r>
              <a:rPr lang="ru-RU" sz="5400" b="1" dirty="0" smtClean="0">
                <a:solidFill>
                  <a:srgbClr val="FF0066"/>
                </a:solidFill>
                <a:latin typeface="Monotype Corsiva" pitchFamily="66" charset="0"/>
                <a:cs typeface="Times New Roman" pitchFamily="18" charset="0"/>
              </a:rPr>
              <a:t>требования к:</a:t>
            </a:r>
          </a:p>
          <a:p>
            <a:pPr algn="ctr"/>
            <a:endParaRPr lang="ru-RU" sz="3600" b="1" dirty="0" smtClean="0">
              <a:solidFill>
                <a:srgbClr val="FF0066"/>
              </a:solidFill>
              <a:latin typeface="Monotype Corsiva" pitchFamily="66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ru-RU" sz="3200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Структуре Программы и ее объему.</a:t>
            </a:r>
          </a:p>
          <a:p>
            <a:pPr algn="ctr"/>
            <a:r>
              <a:rPr lang="ru-RU" sz="3200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2. Условиям реализации Программы.</a:t>
            </a:r>
          </a:p>
          <a:p>
            <a:pPr algn="ctr"/>
            <a:r>
              <a:rPr lang="ru-RU" sz="3200" b="1" dirty="0" smtClean="0">
                <a:solidFill>
                  <a:srgbClr val="0447CC"/>
                </a:solidFill>
                <a:latin typeface="Times New Roman" pitchFamily="18" charset="0"/>
                <a:cs typeface="Times New Roman" pitchFamily="18" charset="0"/>
              </a:rPr>
              <a:t>3. Результатам освоения Программы.</a:t>
            </a:r>
            <a:endParaRPr lang="ru-RU" sz="3200" b="1" dirty="0">
              <a:solidFill>
                <a:srgbClr val="0447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552" y="188640"/>
            <a:ext cx="81369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Monotype Corsiva" pitchFamily="66" charset="0"/>
              </a:rPr>
              <a:t>Стандарт направлен на решение следующих задач</a:t>
            </a:r>
            <a:endParaRPr lang="ru-RU" sz="4000" b="1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268760"/>
            <a:ext cx="7272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</a:rPr>
              <a:t>1.Охрана и укрепление физического и психического здоровья детей. </a:t>
            </a:r>
          </a:p>
          <a:p>
            <a:pPr algn="just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</a:rPr>
              <a:t>2.Сохранение и поддержка индивидуальности ребёнка, развитие индивидуальных способностей и творческого потенциала каждого ребёнка как субъекта отношений с людьми, миром и самим собой. </a:t>
            </a:r>
          </a:p>
          <a:p>
            <a:pPr algn="just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</a:rPr>
              <a:t>3.Формирование общей культуры воспитанников, развитие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деятельности.</a:t>
            </a:r>
          </a:p>
          <a:p>
            <a:pPr algn="just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</a:rPr>
              <a:t>4.Обеспечение вариативности и разнообразия содержания образовательных программ и организационных форм уровня дошкольного образования с учётом образовательных потребностей и способностей воспитанников.</a:t>
            </a:r>
            <a:endParaRPr lang="ru-RU" sz="20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894978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15616" y="1268760"/>
            <a:ext cx="72728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</a:rPr>
              <a:t>5.Формирование </a:t>
            </a:r>
            <a:r>
              <a:rPr lang="ru-RU" sz="2000" b="1" dirty="0" err="1" smtClean="0">
                <a:solidFill>
                  <a:srgbClr val="3333FF"/>
                </a:solidFill>
                <a:latin typeface="Times New Roman" pitchFamily="18" charset="0"/>
              </a:rPr>
              <a:t>социокультурной</a:t>
            </a:r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</a:rPr>
              <a:t> среды, соответствующей возрастным и индивидуальным особенностям детей. </a:t>
            </a:r>
          </a:p>
          <a:p>
            <a:pPr algn="just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</a:rPr>
              <a:t>6.Обеспечение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здоровья). </a:t>
            </a:r>
          </a:p>
          <a:p>
            <a:pPr algn="just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</a:rPr>
              <a:t>7.Обеспечение преемственности основных образовательных программ дошкольного и начального общего образования.</a:t>
            </a:r>
          </a:p>
          <a:p>
            <a:pPr algn="just"/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</a:rPr>
              <a:t>8.Определение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 </a:t>
            </a:r>
            <a:endParaRPr lang="ru-RU" sz="20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652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Александра</cp:lastModifiedBy>
  <cp:revision>45</cp:revision>
  <dcterms:created xsi:type="dcterms:W3CDTF">2014-05-05T09:47:05Z</dcterms:created>
  <dcterms:modified xsi:type="dcterms:W3CDTF">2014-05-14T08:13:42Z</dcterms:modified>
</cp:coreProperties>
</file>